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9" r:id="rId3"/>
    <p:sldId id="317" r:id="rId4"/>
    <p:sldId id="318" r:id="rId5"/>
    <p:sldId id="320" r:id="rId6"/>
    <p:sldId id="337" r:id="rId7"/>
    <p:sldId id="258" r:id="rId8"/>
    <p:sldId id="259" r:id="rId9"/>
    <p:sldId id="260" r:id="rId10"/>
    <p:sldId id="257" r:id="rId11"/>
    <p:sldId id="262" r:id="rId12"/>
    <p:sldId id="261" r:id="rId13"/>
    <p:sldId id="263" r:id="rId14"/>
    <p:sldId id="264" r:id="rId15"/>
    <p:sldId id="265" r:id="rId16"/>
    <p:sldId id="266" r:id="rId17"/>
    <p:sldId id="338" r:id="rId18"/>
    <p:sldId id="267" r:id="rId19"/>
    <p:sldId id="268" r:id="rId20"/>
    <p:sldId id="269" r:id="rId21"/>
    <p:sldId id="271" r:id="rId22"/>
    <p:sldId id="272" r:id="rId23"/>
    <p:sldId id="273" r:id="rId24"/>
    <p:sldId id="274" r:id="rId25"/>
    <p:sldId id="313" r:id="rId26"/>
    <p:sldId id="276" r:id="rId27"/>
    <p:sldId id="277" r:id="rId28"/>
    <p:sldId id="278" r:id="rId29"/>
    <p:sldId id="279" r:id="rId30"/>
    <p:sldId id="280" r:id="rId31"/>
    <p:sldId id="344" r:id="rId32"/>
    <p:sldId id="281" r:id="rId33"/>
    <p:sldId id="322" r:id="rId34"/>
    <p:sldId id="332" r:id="rId35"/>
    <p:sldId id="284" r:id="rId36"/>
    <p:sldId id="333" r:id="rId37"/>
    <p:sldId id="285" r:id="rId38"/>
    <p:sldId id="286" r:id="rId39"/>
    <p:sldId id="287" r:id="rId40"/>
    <p:sldId id="288" r:id="rId41"/>
    <p:sldId id="290" r:id="rId42"/>
    <p:sldId id="289" r:id="rId43"/>
    <p:sldId id="292" r:id="rId44"/>
    <p:sldId id="293" r:id="rId45"/>
    <p:sldId id="294" r:id="rId46"/>
    <p:sldId id="324" r:id="rId47"/>
    <p:sldId id="339" r:id="rId48"/>
    <p:sldId id="340" r:id="rId49"/>
    <p:sldId id="325" r:id="rId50"/>
    <p:sldId id="302" r:id="rId51"/>
    <p:sldId id="343" r:id="rId52"/>
    <p:sldId id="342" r:id="rId53"/>
    <p:sldId id="341" r:id="rId54"/>
    <p:sldId id="346" r:id="rId5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F8014-5A10-4A49-A3E3-65A2B60885D1}" type="datetimeFigureOut">
              <a:rPr lang="zh-TW" altLang="en-US" smtClean="0"/>
              <a:pPr/>
              <a:t>2015/10/15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862A2-3E5D-4068-A8F3-14B51C0FBF8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8WojKpluw4" TargetMode="External"/><Relationship Id="rId2" Type="http://schemas.openxmlformats.org/officeDocument/2006/relationships/hyperlink" Target="https://www.youtube.com/watch?v=kl1itk6KcZY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台灣人都很瘋</a:t>
            </a:r>
            <a:r>
              <a:rPr lang="en-US" altLang="zh-TW" dirty="0" smtClean="0"/>
              <a:t>4</a:t>
            </a:r>
            <a:r>
              <a:rPr lang="zh-TW" altLang="en-US" dirty="0" smtClean="0"/>
              <a:t>年一次的世界杯足球賽，大街小巷都在討倫哪個哪個球星帥，哪個國家有冠軍相。甚至很多一日球迷也開始深入了解，</a:t>
            </a:r>
            <a:r>
              <a:rPr lang="en-US" altLang="zh-TW" dirty="0" smtClean="0"/>
              <a:t>”</a:t>
            </a:r>
            <a:r>
              <a:rPr lang="zh-TW" altLang="en-US" dirty="0" smtClean="0"/>
              <a:t>越位</a:t>
            </a:r>
            <a:r>
              <a:rPr lang="en-US" altLang="zh-TW" dirty="0" smtClean="0"/>
              <a:t>”</a:t>
            </a:r>
            <a:r>
              <a:rPr lang="zh-TW" altLang="en-US" dirty="0" smtClean="0"/>
              <a:t>等足賽規則！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立法委員有三種 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zh-TW" altLang="en-US" dirty="0" smtClean="0"/>
              <a:t>區域立委</a:t>
            </a:r>
            <a:r>
              <a:rPr lang="zh-TW" altLang="en-US" dirty="0"/>
              <a:t/>
            </a:r>
            <a:br>
              <a:rPr lang="zh-TW" altLang="en-US" dirty="0"/>
            </a:br>
            <a:endParaRPr lang="en-US" altLang="zh-TW" dirty="0" smtClean="0"/>
          </a:p>
          <a:p>
            <a:pPr fontAlgn="base"/>
            <a:r>
              <a:rPr lang="zh-TW" altLang="en-US" dirty="0" smtClean="0"/>
              <a:t>原住民立委</a:t>
            </a:r>
            <a:br>
              <a:rPr lang="zh-TW" altLang="en-US" dirty="0" smtClean="0"/>
            </a:br>
            <a:endParaRPr lang="en-US" altLang="zh-TW" dirty="0" smtClean="0"/>
          </a:p>
          <a:p>
            <a:pPr fontAlgn="base"/>
            <a:r>
              <a:rPr lang="zh-TW" altLang="en-US" dirty="0" smtClean="0"/>
              <a:t>不分區立委</a:t>
            </a:r>
            <a:br>
              <a:rPr lang="zh-TW" altLang="en-US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2016</a:t>
            </a:r>
            <a:r>
              <a:rPr lang="zh-TW" altLang="en-US" dirty="0" smtClean="0"/>
              <a:t>我們應選出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113</a:t>
            </a:r>
            <a:r>
              <a:rPr lang="zh-TW" altLang="en-US" dirty="0" smtClean="0"/>
              <a:t>席立委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區域立委</a:t>
            </a:r>
            <a:r>
              <a:rPr lang="en-US" altLang="zh-TW" dirty="0" smtClean="0"/>
              <a:t>73</a:t>
            </a:r>
            <a:r>
              <a:rPr lang="zh-TW" altLang="en-US" dirty="0" smtClean="0"/>
              <a:t>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選舉期間會在你家附近打廣告或吵吵鬧鬧的區域立委，一個選區只選一名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原住民立委</a:t>
            </a:r>
            <a:r>
              <a:rPr lang="en-US" altLang="zh-TW" dirty="0" smtClean="0"/>
              <a:t>6</a:t>
            </a:r>
            <a:r>
              <a:rPr lang="zh-TW" altLang="en-US" dirty="0" smtClean="0"/>
              <a:t>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只有具備原住民身分的人才能參選及投票。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不分區立委</a:t>
            </a:r>
            <a:r>
              <a:rPr lang="en-US" altLang="zh-TW" dirty="0" smtClean="0"/>
              <a:t>34</a:t>
            </a:r>
            <a:r>
              <a:rPr lang="zh-TW" altLang="en-US" dirty="0" smtClean="0"/>
              <a:t>席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全國選民不管你住哪裡只要有戶籍、滿二十歲都可以投。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而原住民立委和區域立委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都是用看的到人頭的立委票，所選出來的</a:t>
            </a:r>
            <a:endParaRPr lang="zh-TW" altLang="en-US" dirty="0"/>
          </a:p>
        </p:txBody>
      </p:sp>
      <p:sp>
        <p:nvSpPr>
          <p:cNvPr id="53250" name="AutoShape 2" descr="「立委選票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3252" name="AutoShape 4" descr="「立委選票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3254" name="AutoShape 6" descr="「立委選票」的圖片搜尋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53256" name="Picture 8" descr="http://img1.gtimg.com/news/pics/hv1/154/30/952/619116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357430"/>
            <a:ext cx="6491541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政黨票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而全國不分區立委則是用只有黨名的政黨票選出來的！</a:t>
            </a:r>
            <a:endParaRPr lang="zh-TW" altLang="en-US" dirty="0"/>
          </a:p>
        </p:txBody>
      </p:sp>
      <p:pic>
        <p:nvPicPr>
          <p:cNvPr id="52226" name="Picture 2" descr="http://3.bp.blogspot.com/-3604hfovHmE/Twzn5SbM1NI/AAAAAAAADe8/TAuIo5RH1dY/s1600/part_16817_5884094_568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1" y="3000372"/>
            <a:ext cx="8602745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投政黨票</a:t>
            </a:r>
            <a:r>
              <a:rPr lang="en-US" altLang="zh-TW" dirty="0" smtClean="0"/>
              <a:t>=</a:t>
            </a:r>
            <a:r>
              <a:rPr lang="zh-TW" altLang="en-US" dirty="0" smtClean="0"/>
              <a:t>選全國不分區立委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你投下的政黨票會</a:t>
            </a:r>
            <a:r>
              <a:rPr lang="zh-TW" altLang="en-US" dirty="0" smtClean="0"/>
              <a:t>決定各政黨能分配幾席不</a:t>
            </a:r>
            <a:r>
              <a:rPr lang="zh-TW" altLang="en-US" dirty="0"/>
              <a:t>分區</a:t>
            </a:r>
            <a:r>
              <a:rPr lang="zh-TW" altLang="en-US" dirty="0" smtClean="0"/>
              <a:t>立委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假設全國有</a:t>
            </a:r>
            <a:r>
              <a:rPr lang="en-US" altLang="zh-TW" dirty="0" smtClean="0"/>
              <a:t>A</a:t>
            </a:r>
            <a:r>
              <a:rPr lang="zh-TW" altLang="en-US" dirty="0" smtClean="0"/>
              <a:t>、</a:t>
            </a:r>
            <a:r>
              <a:rPr lang="en-US" altLang="zh-TW" dirty="0" smtClean="0"/>
              <a:t>B</a:t>
            </a:r>
            <a:r>
              <a:rPr lang="zh-TW" altLang="en-US" dirty="0" smtClean="0"/>
              <a:t>、</a:t>
            </a:r>
            <a:r>
              <a:rPr lang="en-US" altLang="zh-TW" dirty="0" smtClean="0"/>
              <a:t>C</a:t>
            </a:r>
            <a:r>
              <a:rPr lang="zh-TW" altLang="en-US" dirty="0" smtClean="0"/>
              <a:t>三黨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同樣是</a:t>
            </a:r>
            <a:r>
              <a:rPr lang="en-US" altLang="zh-TW" dirty="0" smtClean="0"/>
              <a:t>4</a:t>
            </a:r>
            <a:r>
              <a:rPr lang="zh-TW" altLang="en-US" dirty="0" smtClean="0"/>
              <a:t>年一次的總統和立委選舉，我們有多認識自己國家的選舉制度呢</a:t>
            </a:r>
            <a:r>
              <a:rPr lang="en-US" altLang="zh-TW" dirty="0" smtClean="0"/>
              <a:t>?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在這次大選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A</a:t>
            </a:r>
            <a:r>
              <a:rPr lang="zh-TW" altLang="en-US" dirty="0" smtClean="0"/>
              <a:t>黨得了</a:t>
            </a:r>
            <a:r>
              <a:rPr lang="en-US" altLang="zh-TW" dirty="0" smtClean="0"/>
              <a:t>58</a:t>
            </a:r>
            <a:r>
              <a:rPr lang="zh-TW" altLang="en-US" dirty="0" smtClean="0"/>
              <a:t>％選票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B</a:t>
            </a:r>
            <a:r>
              <a:rPr lang="zh-TW" altLang="en-US" dirty="0" smtClean="0"/>
              <a:t>黨得了</a:t>
            </a:r>
            <a:r>
              <a:rPr lang="en-US" altLang="zh-TW" dirty="0" smtClean="0"/>
              <a:t>39</a:t>
            </a:r>
            <a:r>
              <a:rPr lang="zh-TW" altLang="en-US" dirty="0" smtClean="0"/>
              <a:t>％選票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C</a:t>
            </a:r>
            <a:r>
              <a:rPr lang="zh-TW" altLang="en-US" dirty="0" smtClean="0"/>
              <a:t>黨得了</a:t>
            </a:r>
            <a:r>
              <a:rPr lang="en-US" altLang="zh-TW" dirty="0" smtClean="0"/>
              <a:t>3</a:t>
            </a:r>
            <a:r>
              <a:rPr lang="zh-TW" altLang="en-US" dirty="0" smtClean="0"/>
              <a:t>％選票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用不分區</a:t>
            </a:r>
            <a:r>
              <a:rPr lang="en-US" altLang="zh-TW" dirty="0" smtClean="0"/>
              <a:t>34</a:t>
            </a:r>
            <a:r>
              <a:rPr lang="zh-TW" altLang="en-US" dirty="0" smtClean="0"/>
              <a:t>席乘上各黨的得票比例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2276872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Ａ黨３４ｘ５８％＝１</a:t>
            </a:r>
            <a:r>
              <a:rPr lang="zh-TW" altLang="en-US" sz="3200" dirty="0" smtClean="0"/>
              <a:t>９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７</a:t>
            </a:r>
            <a:r>
              <a:rPr lang="zh-TW" altLang="en-US" sz="3200" dirty="0"/>
              <a:t>２＝２０席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zh-TW" altLang="en-US" sz="3200" dirty="0"/>
              <a:t>Ｂ黨３４ｘ３９％＝１</a:t>
            </a:r>
            <a:r>
              <a:rPr lang="zh-TW" altLang="en-US" sz="3200" dirty="0" smtClean="0"/>
              <a:t>３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２</a:t>
            </a:r>
            <a:r>
              <a:rPr lang="zh-TW" altLang="en-US" sz="3200" dirty="0"/>
              <a:t>６＝１３席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zh-TW" altLang="en-US" sz="3200" dirty="0"/>
              <a:t>Ｃ黨３４ｘ３％＝</a:t>
            </a:r>
            <a:r>
              <a:rPr lang="zh-TW" altLang="en-US" sz="3200" dirty="0" smtClean="0"/>
              <a:t>１</a:t>
            </a:r>
            <a:r>
              <a:rPr lang="en-US" altLang="zh-TW" sz="3200" dirty="0" smtClean="0"/>
              <a:t>.</a:t>
            </a:r>
            <a:r>
              <a:rPr lang="zh-TW" altLang="en-US" sz="3200" dirty="0" smtClean="0"/>
              <a:t>０</a:t>
            </a:r>
            <a:r>
              <a:rPr lang="zh-TW" altLang="en-US" sz="3200" dirty="0"/>
              <a:t>２＝１席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看起來頗公平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但是，這裡面有一個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５％的限制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zh-TW" altLang="en-US" sz="3200" dirty="0"/>
              <a:t>如果某個政黨的政黨票沒有過５％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zh-TW" altLang="en-US" sz="3200" dirty="0"/>
              <a:t>就連一席不分區也沒有</a:t>
            </a:r>
            <a:r>
              <a:rPr lang="zh-TW" altLang="en-US" sz="3200" dirty="0" smtClean="0"/>
              <a:t/>
            </a:r>
            <a:br>
              <a:rPr lang="zh-TW" altLang="en-US" sz="3200" dirty="0" smtClean="0"/>
            </a:br>
            <a:r>
              <a:rPr lang="zh-TW" altLang="en-US" sz="2400" dirty="0"/>
              <a:t>Ａ黨３４ｘ５</a:t>
            </a:r>
            <a:r>
              <a:rPr lang="zh-TW" altLang="en-US" sz="2400" dirty="0" smtClean="0"/>
              <a:t>９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５％＝２０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３＝２０</a:t>
            </a:r>
            <a:r>
              <a:rPr lang="zh-TW" altLang="en-US" sz="2400" dirty="0"/>
              <a:t>席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/>
              <a:t>Ｂ黨３４ｘ４</a:t>
            </a:r>
            <a:r>
              <a:rPr lang="zh-TW" altLang="en-US" sz="2400" dirty="0" smtClean="0"/>
              <a:t>０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５％＝１３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７７＝１３</a:t>
            </a:r>
            <a:r>
              <a:rPr lang="zh-TW" altLang="en-US" sz="2400" dirty="0"/>
              <a:t>席＋１</a:t>
            </a: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r>
              <a:rPr lang="zh-TW" altLang="en-US" sz="2400" dirty="0">
                <a:solidFill>
                  <a:srgbClr val="FF0000"/>
                </a:solidFill>
              </a:rPr>
              <a:t>Ｃ黨３４ｘ３％＝</a:t>
            </a:r>
            <a:r>
              <a:rPr lang="zh-TW" altLang="en-US" sz="2400" dirty="0" smtClean="0">
                <a:solidFill>
                  <a:srgbClr val="FF0000"/>
                </a:solidFill>
              </a:rPr>
              <a:t>１</a:t>
            </a:r>
            <a:r>
              <a:rPr lang="en-US" altLang="zh-TW" sz="2400" dirty="0" smtClean="0">
                <a:solidFill>
                  <a:srgbClr val="FF0000"/>
                </a:solidFill>
              </a:rPr>
              <a:t>.</a:t>
            </a:r>
            <a:r>
              <a:rPr lang="zh-TW" altLang="en-US" sz="2400" dirty="0" smtClean="0">
                <a:solidFill>
                  <a:srgbClr val="FF0000"/>
                </a:solidFill>
              </a:rPr>
              <a:t>０２＝</a:t>
            </a:r>
            <a:r>
              <a:rPr lang="en-US" altLang="zh-TW" sz="2400" dirty="0" smtClean="0">
                <a:solidFill>
                  <a:srgbClr val="FF0000"/>
                </a:solidFill>
              </a:rPr>
              <a:t>0</a:t>
            </a:r>
            <a:r>
              <a:rPr lang="zh-TW" altLang="en-US" sz="2400" dirty="0" smtClean="0">
                <a:solidFill>
                  <a:srgbClr val="FF0000"/>
                </a:solidFill>
              </a:rPr>
              <a:t>席</a:t>
            </a:r>
            <a:r>
              <a:rPr lang="zh-TW" altLang="en-US" sz="2400" dirty="0"/>
              <a:t> 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dirty="0"/>
              <a:t>扣掉沒有過５％的政黨票總數</a:t>
            </a:r>
            <a:r>
              <a:rPr lang="zh-TW" altLang="en-US" sz="2000" dirty="0" smtClean="0"/>
              <a:t/>
            </a:r>
            <a:br>
              <a:rPr lang="zh-TW" altLang="en-US" sz="2000" dirty="0" smtClean="0"/>
            </a:br>
            <a:r>
              <a:rPr lang="zh-TW" altLang="en-US" sz="2000" dirty="0"/>
              <a:t>剩下的再來重新計算百分比，分配席次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這是幾</a:t>
            </a:r>
            <a:r>
              <a:rPr lang="en-US" altLang="zh-TW" dirty="0" smtClean="0"/>
              <a:t>%</a:t>
            </a:r>
            <a:r>
              <a:rPr lang="zh-TW" altLang="en-US" dirty="0" smtClean="0"/>
              <a:t>能得的席次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5%=2</a:t>
            </a:r>
            <a:r>
              <a:rPr lang="zh-TW" altLang="en-US" dirty="0" smtClean="0"/>
              <a:t>席</a:t>
            </a:r>
            <a:endParaRPr lang="en-US" altLang="zh-TW" dirty="0" smtClean="0"/>
          </a:p>
          <a:p>
            <a:r>
              <a:rPr lang="en-US" altLang="zh-TW" dirty="0" smtClean="0"/>
              <a:t>9%=3</a:t>
            </a:r>
          </a:p>
          <a:p>
            <a:r>
              <a:rPr lang="en-US" altLang="zh-TW" dirty="0" smtClean="0"/>
              <a:t>11%=4</a:t>
            </a:r>
          </a:p>
          <a:p>
            <a:r>
              <a:rPr lang="en-US" altLang="zh-TW" dirty="0" smtClean="0"/>
              <a:t>…..</a:t>
            </a:r>
            <a:r>
              <a:rPr lang="zh-TW" altLang="en-US" dirty="0" smtClean="0"/>
              <a:t>依此類推</a:t>
            </a:r>
            <a:endParaRPr lang="zh-TW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/>
          <a:lstStyle/>
          <a:p>
            <a:r>
              <a:rPr lang="en-US" altLang="zh-TW" dirty="0"/>
              <a:t>5%</a:t>
            </a:r>
            <a:r>
              <a:rPr lang="zh-TW" altLang="en-US" dirty="0"/>
              <a:t>聽起來還好啊</a:t>
            </a:r>
            <a:r>
              <a:rPr lang="zh-TW" altLang="en-US" dirty="0" smtClean="0"/>
              <a:t>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 descr="C:\Users\user\Desktop\a_05ab5e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268760"/>
            <a:ext cx="5040560" cy="4410490"/>
          </a:xfrm>
          <a:prstGeom prst="rect">
            <a:avLst/>
          </a:prstGeom>
          <a:noFill/>
        </p:spPr>
      </p:pic>
      <p:sp>
        <p:nvSpPr>
          <p:cNvPr id="5" name="標題 1"/>
          <p:cNvSpPr txBox="1">
            <a:spLocks/>
          </p:cNvSpPr>
          <p:nvPr/>
        </p:nvSpPr>
        <p:spPr>
          <a:xfrm>
            <a:off x="755576" y="53879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4400" dirty="0" smtClean="0"/>
              <a:t>實際上有這麼很難嗎？</a:t>
            </a:r>
            <a:endParaRPr kumimoji="0" lang="zh-TW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對於小黨而言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實際上就是這麼難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105646"/>
            <a:ext cx="4752354" cy="47523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在</a:t>
            </a:r>
            <a:r>
              <a:rPr lang="en-US" altLang="zh-TW" dirty="0" smtClean="0"/>
              <a:t>2008</a:t>
            </a:r>
            <a:r>
              <a:rPr lang="zh-TW" altLang="en-US" dirty="0" smtClean="0"/>
              <a:t>年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台灣第一次實行政黨票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只有阿國和阿民過</a:t>
            </a:r>
            <a:r>
              <a:rPr lang="en-US" altLang="zh-TW" dirty="0" smtClean="0"/>
              <a:t>5%</a:t>
            </a:r>
            <a:r>
              <a:rPr lang="zh-TW" altLang="en-US" dirty="0" smtClean="0"/>
              <a:t>的門檻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218" name="Picture 2" descr="C:\Users\user\Desktop\Pulp-Fiction-pulp-fiction-13189233-1920-8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8100392" cy="34177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我們來做個測驗好了</a:t>
            </a:r>
            <a:endParaRPr lang="en-US" altLang="zh-TW" dirty="0" smtClean="0"/>
          </a:p>
          <a:p>
            <a:r>
              <a:rPr lang="zh-TW" altLang="en-US" dirty="0" smtClean="0"/>
              <a:t>問</a:t>
            </a:r>
            <a:r>
              <a:rPr lang="en-US" altLang="zh-TW" dirty="0" smtClean="0"/>
              <a:t>:2016</a:t>
            </a:r>
            <a:r>
              <a:rPr lang="zh-TW" altLang="en-US" dirty="0" smtClean="0"/>
              <a:t>年我們將會領到哪幾張選票呢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答</a:t>
            </a:r>
            <a:r>
              <a:rPr lang="en-US" altLang="zh-TW" dirty="0" smtClean="0"/>
              <a:t>:</a:t>
            </a:r>
            <a:r>
              <a:rPr lang="zh-TW" altLang="en-US" dirty="0" smtClean="0"/>
              <a:t>ㄜ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兩張</a:t>
            </a:r>
            <a:r>
              <a:rPr lang="en-US" altLang="zh-TW" dirty="0" smtClean="0"/>
              <a:t>? </a:t>
            </a:r>
            <a:r>
              <a:rPr lang="zh-TW" altLang="en-US" dirty="0" smtClean="0"/>
              <a:t>總統票和立委票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(</a:t>
            </a:r>
            <a:r>
              <a:rPr lang="zh-TW" altLang="en-US" dirty="0" smtClean="0"/>
              <a:t>逼逼</a:t>
            </a:r>
            <a:r>
              <a:rPr lang="en-US" altLang="zh-TW" dirty="0" smtClean="0"/>
              <a:t>!!</a:t>
            </a:r>
            <a:r>
              <a:rPr lang="zh-TW" altLang="en-US" dirty="0" smtClean="0"/>
              <a:t>錯誤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到了</a:t>
            </a:r>
            <a:r>
              <a:rPr lang="en-US" altLang="zh-TW" dirty="0" smtClean="0"/>
              <a:t>2012</a:t>
            </a:r>
            <a:r>
              <a:rPr lang="zh-TW" altLang="en-US" dirty="0" smtClean="0"/>
              <a:t>年，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其他小黨們還算有進步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除了阿國、阿民之外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阿聯和阿親分別拿了</a:t>
            </a:r>
            <a:r>
              <a:rPr lang="en-US" altLang="zh-TW" dirty="0" smtClean="0"/>
              <a:t>9%</a:t>
            </a:r>
            <a:r>
              <a:rPr lang="zh-TW" altLang="en-US" dirty="0" smtClean="0"/>
              <a:t>和</a:t>
            </a:r>
            <a:r>
              <a:rPr lang="en-US" altLang="zh-TW" dirty="0" smtClean="0"/>
              <a:t>5%</a:t>
            </a:r>
            <a:br>
              <a:rPr lang="en-US" altLang="zh-TW" dirty="0" smtClean="0"/>
            </a:br>
            <a:r>
              <a:rPr lang="zh-TW" altLang="en-US" dirty="0" smtClean="0"/>
              <a:t>總共拿了</a:t>
            </a:r>
            <a:r>
              <a:rPr lang="en-US" altLang="zh-TW" dirty="0" smtClean="0"/>
              <a:t>5</a:t>
            </a:r>
            <a:r>
              <a:rPr lang="zh-TW" altLang="en-US" dirty="0" smtClean="0"/>
              <a:t>席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沒錯就是這麼少</a:t>
            </a:r>
            <a:endParaRPr lang="zh-TW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在那一年，除了國民黨、民進黨、台聯跟親民黨以外的所有小黨，共得到</a:t>
            </a:r>
            <a:r>
              <a:rPr lang="en-US" altLang="zh-TW" dirty="0" smtClean="0"/>
              <a:t>84</a:t>
            </a:r>
            <a:r>
              <a:rPr lang="zh-TW" altLang="en-US" dirty="0" smtClean="0"/>
              <a:t>萬張政黨票，總得票率有</a:t>
            </a:r>
            <a:r>
              <a:rPr lang="en-US" altLang="zh-TW" dirty="0" smtClean="0"/>
              <a:t>6.39%</a:t>
            </a:r>
            <a:r>
              <a:rPr lang="zh-TW" altLang="en-US" dirty="0" smtClean="0"/>
              <a:t>，換算出來可以有兩名的席次，</a:t>
            </a:r>
            <a:endParaRPr lang="zh-TW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但卻因為</a:t>
            </a:r>
            <a:r>
              <a:rPr lang="en-US" altLang="zh-TW" dirty="0" smtClean="0"/>
              <a:t>5%</a:t>
            </a:r>
            <a:r>
              <a:rPr lang="zh-TW" altLang="en-US" dirty="0" smtClean="0"/>
              <a:t>的門檻限制，這</a:t>
            </a:r>
            <a:r>
              <a:rPr lang="en-US" altLang="zh-TW" dirty="0" smtClean="0"/>
              <a:t>84</a:t>
            </a:r>
            <a:r>
              <a:rPr lang="zh-TW" altLang="en-US" dirty="0" smtClean="0"/>
              <a:t>萬張政黨票就這樣被蒸發了。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https://www.youtube.com/watch?v=XzXTcYAZUsc</a:t>
            </a:r>
            <a:endParaRPr lang="zh-TW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5</a:t>
            </a:r>
            <a:r>
              <a:rPr lang="zh-TW" altLang="en-US" dirty="0"/>
              <a:t>％的</a:t>
            </a:r>
            <a:r>
              <a:rPr lang="zh-TW" altLang="en-US" dirty="0" smtClean="0"/>
              <a:t>限制，影響了小黨發展機會，也侵害了公民的參政權力，造成</a:t>
            </a:r>
            <a:r>
              <a:rPr lang="en-US" altLang="zh-TW" dirty="0" smtClean="0"/>
              <a:t>『</a:t>
            </a:r>
            <a:r>
              <a:rPr lang="zh-TW" altLang="en-US" dirty="0" smtClean="0"/>
              <a:t>票票不等值</a:t>
            </a:r>
            <a:r>
              <a:rPr lang="en-US" altLang="zh-TW" dirty="0" smtClean="0"/>
              <a:t>』</a:t>
            </a:r>
            <a:r>
              <a:rPr lang="zh-TW" altLang="en-US" dirty="0" smtClean="0"/>
              <a:t>選制不公的現象。</a:t>
            </a:r>
            <a:br>
              <a:rPr lang="zh-TW" altLang="en-US" dirty="0" smtClean="0"/>
            </a:b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政黨票不只選出人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 smtClean="0"/>
              <a:t>政黨獲得的每一張政黨</a:t>
            </a:r>
            <a:r>
              <a:rPr lang="zh-TW" altLang="en-US" dirty="0"/>
              <a:t>票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會變成每年</a:t>
            </a:r>
            <a:r>
              <a:rPr lang="en-US" altLang="zh-TW" dirty="0"/>
              <a:t>50</a:t>
            </a:r>
            <a:r>
              <a:rPr lang="zh-TW" altLang="en-US" dirty="0"/>
              <a:t>塊的政黨補助</a:t>
            </a:r>
            <a:r>
              <a:rPr lang="zh-TW" altLang="en-US" dirty="0" smtClean="0"/>
              <a:t/>
            </a:r>
            <a:br>
              <a:rPr lang="zh-TW" altLang="en-US" dirty="0" smtClean="0"/>
            </a:br>
            <a:r>
              <a:rPr lang="zh-TW" altLang="en-US" dirty="0"/>
              <a:t>這叫做「選舉補助款」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但「</a:t>
            </a:r>
            <a:r>
              <a:rPr lang="zh-TW" altLang="en-US" dirty="0"/>
              <a:t>選舉補助款」也</a:t>
            </a:r>
            <a:r>
              <a:rPr lang="zh-TW" altLang="en-US" dirty="0" smtClean="0"/>
              <a:t>有</a:t>
            </a:r>
            <a:r>
              <a:rPr lang="en-US" altLang="zh-TW" dirty="0" smtClean="0"/>
              <a:t>3.5</a:t>
            </a:r>
            <a:r>
              <a:rPr lang="zh-TW" altLang="en-US" dirty="0"/>
              <a:t>％的限制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在今年一月，立法院三讀通過，將選舉補助款，從</a:t>
            </a:r>
            <a:r>
              <a:rPr lang="en-US" altLang="zh-TW" dirty="0" smtClean="0"/>
              <a:t>5%</a:t>
            </a:r>
            <a:r>
              <a:rPr lang="zh-TW" altLang="en-US" dirty="0" smtClean="0"/>
              <a:t>下修到</a:t>
            </a:r>
            <a:r>
              <a:rPr lang="en-US" altLang="zh-TW" dirty="0" smtClean="0"/>
              <a:t>3.5%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/>
              <a:t>    一日球迷的你，都可熱血一整個月，但身為選民的你，可不能只當似懂非懂的一日選民，接下來就是你不可不知的</a:t>
            </a:r>
            <a:r>
              <a:rPr lang="en-US" altLang="zh-TW" dirty="0" smtClean="0"/>
              <a:t>….</a:t>
            </a:r>
          </a:p>
          <a:p>
            <a:pPr algn="ctr">
              <a:buNone/>
            </a:pPr>
            <a:r>
              <a:rPr lang="zh-TW" altLang="en-US" sz="8800" dirty="0" smtClean="0"/>
              <a:t>政黨票的故事</a:t>
            </a:r>
            <a:endParaRPr lang="zh-TW" altLang="en-US" sz="88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但對於小黨，</a:t>
            </a:r>
            <a:r>
              <a:rPr lang="zh-TW" altLang="en-US" dirty="0"/>
              <a:t>門檻還是太高。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門檻雖下降，但仍不夠低，以國外案例來說，德國為○．五％、法國為一％，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德國宣告高門檻的補助款違憲，因此下修到</a:t>
            </a:r>
            <a:r>
              <a:rPr lang="en-US" altLang="zh-TW" dirty="0" smtClean="0"/>
              <a:t>0.5%</a:t>
            </a:r>
            <a:endParaRPr lang="zh-TW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高門檻的選舉補助款只是增加各黨之間的貧富差距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4466927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 smtClean="0"/>
              <a:t>2008</a:t>
            </a:r>
            <a:r>
              <a:rPr lang="zh-TW" altLang="en-US" dirty="0" smtClean="0"/>
              <a:t>年，兩大黨共領走了</a:t>
            </a:r>
            <a:r>
              <a:rPr lang="en-US" altLang="zh-TW" dirty="0" smtClean="0"/>
              <a:t>17</a:t>
            </a:r>
            <a:r>
              <a:rPr lang="zh-TW" altLang="en-US" dirty="0"/>
              <a:t>億</a:t>
            </a:r>
            <a:r>
              <a:rPr lang="zh-TW" altLang="en-US" dirty="0" smtClean="0"/>
              <a:t>的選舉補助款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阿國</a:t>
            </a:r>
            <a:r>
              <a:rPr lang="zh-TW" altLang="en-US" sz="3100" dirty="0" smtClean="0"/>
              <a:t>總共</a:t>
            </a:r>
            <a:r>
              <a:rPr lang="zh-TW" altLang="en-US" sz="3100" dirty="0"/>
              <a:t>領了</a:t>
            </a:r>
            <a:r>
              <a:rPr lang="en-US" altLang="zh-TW" sz="3100" dirty="0"/>
              <a:t>10</a:t>
            </a:r>
            <a:r>
              <a:rPr lang="zh-TW" altLang="en-US" sz="3100" dirty="0" smtClean="0"/>
              <a:t>億</a:t>
            </a: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zh-TW" altLang="en-US" sz="3100" dirty="0" smtClean="0"/>
              <a:t>阿民總共</a:t>
            </a:r>
            <a:r>
              <a:rPr lang="zh-TW" altLang="en-US" sz="3100" dirty="0"/>
              <a:t>領了</a:t>
            </a:r>
            <a:r>
              <a:rPr lang="en-US" altLang="zh-TW" sz="3100" dirty="0"/>
              <a:t>7.2</a:t>
            </a:r>
            <a:r>
              <a:rPr lang="zh-TW" altLang="en-US" sz="3100" dirty="0" smtClean="0"/>
              <a:t>億</a:t>
            </a:r>
            <a:endParaRPr lang="zh-TW" altLang="en-US" sz="31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772400" cy="4466927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 smtClean="0"/>
              <a:t>2012</a:t>
            </a:r>
            <a:r>
              <a:rPr lang="zh-TW" altLang="en-US" dirty="0" smtClean="0"/>
              <a:t>年，兩大黨共領走了</a:t>
            </a:r>
            <a:r>
              <a:rPr lang="en-US" altLang="zh-TW" dirty="0" smtClean="0"/>
              <a:t>20</a:t>
            </a:r>
            <a:r>
              <a:rPr lang="zh-TW" altLang="en-US" dirty="0" smtClean="0"/>
              <a:t>億的選舉補助款</a:t>
            </a:r>
            <a:r>
              <a:rPr lang="en-US" altLang="zh-TW" dirty="0" smtClean="0"/>
              <a:t>!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 smtClean="0"/>
              <a:t>阿國</a:t>
            </a:r>
            <a:r>
              <a:rPr lang="zh-TW" altLang="en-US" sz="3100" dirty="0" smtClean="0"/>
              <a:t>總共</a:t>
            </a:r>
            <a:r>
              <a:rPr lang="zh-TW" altLang="en-US" sz="3100" dirty="0"/>
              <a:t>領了</a:t>
            </a:r>
            <a:r>
              <a:rPr lang="en-US" altLang="zh-TW" sz="3100" dirty="0" smtClean="0"/>
              <a:t>11</a:t>
            </a:r>
            <a:r>
              <a:rPr lang="zh-TW" altLang="en-US" sz="3100" dirty="0" smtClean="0"/>
              <a:t>億</a:t>
            </a: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r>
              <a:rPr lang="zh-TW" altLang="en-US" sz="3100" dirty="0" smtClean="0"/>
              <a:t>阿民總共</a:t>
            </a:r>
            <a:r>
              <a:rPr lang="zh-TW" altLang="en-US" sz="3100" dirty="0"/>
              <a:t>領</a:t>
            </a:r>
            <a:r>
              <a:rPr lang="zh-TW" altLang="en-US" sz="3100" dirty="0" smtClean="0"/>
              <a:t>了</a:t>
            </a:r>
            <a:r>
              <a:rPr lang="en-US" altLang="zh-TW" sz="3100" dirty="0" smtClean="0"/>
              <a:t>9</a:t>
            </a:r>
            <a:r>
              <a:rPr lang="zh-TW" altLang="en-US" sz="3100" dirty="0" smtClean="0"/>
              <a:t>億</a:t>
            </a:r>
            <a:r>
              <a:rPr lang="en-US" altLang="zh-TW" sz="3100" dirty="0" smtClean="0"/>
              <a:t/>
            </a:r>
            <a:br>
              <a:rPr lang="en-US" altLang="zh-TW" sz="3100" dirty="0" smtClean="0"/>
            </a:br>
            <a:endParaRPr lang="zh-TW" altLang="en-US" sz="31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32048" y="1052736"/>
            <a:ext cx="7772400" cy="4466927"/>
          </a:xfrm>
        </p:spPr>
        <p:txBody>
          <a:bodyPr>
            <a:normAutofit/>
          </a:bodyPr>
          <a:lstStyle/>
          <a:p>
            <a:pPr algn="l"/>
            <a:r>
              <a:rPr lang="en-US" altLang="zh-TW" dirty="0" smtClean="0"/>
              <a:t>2012</a:t>
            </a:r>
            <a:r>
              <a:rPr lang="zh-TW" altLang="en-US" dirty="0" smtClean="0"/>
              <a:t>年，拿到</a:t>
            </a:r>
            <a:r>
              <a:rPr lang="en-US" altLang="zh-TW" dirty="0" smtClean="0"/>
              <a:t>23</a:t>
            </a:r>
            <a:r>
              <a:rPr lang="zh-TW" altLang="en-US" dirty="0" smtClean="0"/>
              <a:t>萬票，贏過新黨的綠黨，卻無法獲得任何的政黨補助款。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sz="31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為什麼投給大黨的選票可以得到</a:t>
            </a:r>
            <a:r>
              <a:rPr lang="en-US" altLang="zh-TW" dirty="0" smtClean="0"/>
              <a:t>50</a:t>
            </a:r>
            <a:r>
              <a:rPr lang="zh-TW" altLang="en-US" dirty="0" smtClean="0"/>
              <a:t>元的補助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但你投給小黨的確是不算數</a:t>
            </a:r>
            <a:r>
              <a:rPr lang="en-US" altLang="zh-TW" dirty="0" smtClean="0"/>
              <a:t>?</a:t>
            </a:r>
          </a:p>
          <a:p>
            <a:r>
              <a:rPr lang="zh-TW" altLang="en-US" dirty="0" smtClean="0"/>
              <a:t>這也是</a:t>
            </a:r>
            <a:r>
              <a:rPr lang="en-US" altLang="zh-TW" dirty="0" smtClean="0"/>
              <a:t>『</a:t>
            </a:r>
            <a:r>
              <a:rPr lang="zh-TW" altLang="en-US" dirty="0" smtClean="0"/>
              <a:t>票票不等值</a:t>
            </a:r>
            <a:r>
              <a:rPr lang="en-US" altLang="zh-TW" dirty="0" smtClean="0"/>
              <a:t>』</a:t>
            </a:r>
            <a:r>
              <a:rPr lang="zh-TW" altLang="en-US" dirty="0" smtClean="0"/>
              <a:t>選制不公的現象。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甚至還有一些政黨票的流言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可能會有民代，跟你家中長輩講，政黨票跟立委票要蓋同一政黨才算數喔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拜託</a:t>
            </a:r>
            <a:r>
              <a:rPr lang="en-US" altLang="zh-TW" dirty="0" smtClean="0"/>
              <a:t>!</a:t>
            </a:r>
            <a:r>
              <a:rPr lang="zh-TW" altLang="en-US" dirty="0" smtClean="0"/>
              <a:t>沒有這回事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政黨票就是政黨票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選出不分區立委</a:t>
            </a:r>
            <a:endParaRPr lang="en-US" altLang="zh-TW" dirty="0" smtClean="0"/>
          </a:p>
          <a:p>
            <a:r>
              <a:rPr lang="zh-TW" altLang="en-US" dirty="0" smtClean="0"/>
              <a:t>立委票就是立委票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選出區域立委</a:t>
            </a:r>
            <a:endParaRPr lang="zh-TW" altLang="en-US" dirty="0"/>
          </a:p>
        </p:txBody>
      </p:sp>
      <p:pic>
        <p:nvPicPr>
          <p:cNvPr id="11267" name="Picture 3" descr="C:\Users\user\Desktop\250px-Mythbusters_title_sc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7112" y="3501008"/>
            <a:ext cx="6627929" cy="36586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以上這些政黨票的講解，大家應該都聽得很清楚了，也了解台灣的選舉制度有哪些不公平的點，</a:t>
            </a:r>
            <a:endParaRPr lang="en-US" altLang="zh-TW" dirty="0" smtClean="0"/>
          </a:p>
          <a:p>
            <a:r>
              <a:rPr lang="zh-TW" altLang="en-US" dirty="0" smtClean="0"/>
              <a:t>但你我手上的政黨票，還是有機會，給臺灣有不一樣的改變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/>
              <a:t>政黨票的故事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政黨票，我還有甚麼選擇呢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4928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我們要的國會立委的想像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其實很單純</a:t>
            </a:r>
            <a:endParaRPr lang="zh-TW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我們要的是為我們臺灣土地和人民著想的立委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而不是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低質詢率</a:t>
            </a:r>
            <a:endParaRPr lang="en-US" altLang="zh-TW" dirty="0" smtClean="0"/>
          </a:p>
          <a:p>
            <a:r>
              <a:rPr lang="zh-TW" altLang="en-US" dirty="0" smtClean="0"/>
              <a:t>低出席率</a:t>
            </a:r>
            <a:endParaRPr lang="en-US" altLang="zh-TW" dirty="0" smtClean="0"/>
          </a:p>
          <a:p>
            <a:r>
              <a:rPr lang="zh-TW" altLang="en-US" dirty="0" smtClean="0"/>
              <a:t>領高薪，不問正</a:t>
            </a:r>
            <a:r>
              <a:rPr lang="en-US" altLang="zh-TW" dirty="0" smtClean="0"/>
              <a:t>.</a:t>
            </a:r>
            <a:r>
              <a:rPr lang="zh-TW" altLang="en-US" dirty="0" smtClean="0"/>
              <a:t>搞副業</a:t>
            </a:r>
            <a:endParaRPr lang="en-US" altLang="zh-TW" dirty="0" smtClean="0"/>
          </a:p>
          <a:p>
            <a:r>
              <a:rPr lang="zh-TW" altLang="en-US" dirty="0" smtClean="0"/>
              <a:t>黨意立委</a:t>
            </a:r>
            <a:endParaRPr lang="en-US" altLang="zh-TW" dirty="0" smtClean="0"/>
          </a:p>
          <a:p>
            <a:r>
              <a:rPr lang="zh-TW" altLang="en-US" dirty="0" smtClean="0"/>
              <a:t>阻擋人民</a:t>
            </a:r>
            <a:r>
              <a:rPr lang="zh-TW" altLang="en-US" dirty="0" smtClean="0"/>
              <a:t>法案</a:t>
            </a:r>
            <a:endParaRPr lang="en-US" altLang="zh-TW" dirty="0"/>
          </a:p>
          <a:p>
            <a:r>
              <a:rPr lang="zh-TW" altLang="en-US" dirty="0" smtClean="0"/>
              <a:t>立院</a:t>
            </a:r>
            <a:r>
              <a:rPr lang="zh-TW" altLang="en-US" dirty="0" smtClean="0"/>
              <a:t>滑手機看年菜</a:t>
            </a:r>
            <a:r>
              <a:rPr lang="en-US" altLang="zh-TW" dirty="0" smtClean="0"/>
              <a:t>…</a:t>
            </a: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3851920" y="5013176"/>
            <a:ext cx="504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影片素材</a:t>
            </a:r>
            <a:endParaRPr lang="en-US" altLang="zh-TW" dirty="0" smtClean="0"/>
          </a:p>
          <a:p>
            <a:r>
              <a:rPr lang="en-US" altLang="zh-TW" dirty="0" smtClean="0">
                <a:hlinkClick r:id="rId2"/>
              </a:rPr>
              <a:t>https://www.youtube.com/watch?v=kl1itk6KcZY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 smtClean="0">
                <a:hlinkClick r:id="rId3"/>
              </a:rPr>
              <a:t>://www.youtube.com/watch?v=T8WojKpluw4</a:t>
            </a:r>
            <a:endParaRPr lang="en-US" altLang="zh-TW" dirty="0" smtClean="0"/>
          </a:p>
          <a:p>
            <a:r>
              <a:rPr lang="zh-TW" altLang="en-US" dirty="0" smtClean="0"/>
              <a:t>國會</a:t>
            </a:r>
            <a:r>
              <a:rPr lang="zh-TW" altLang="en-US" dirty="0" smtClean="0"/>
              <a:t>無雙 有很多</a:t>
            </a:r>
            <a:r>
              <a:rPr lang="zh-TW" altLang="en-US" dirty="0" smtClean="0"/>
              <a:t>素材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選舉就是要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8900" dirty="0" smtClean="0"/>
              <a:t>挺好的人選</a:t>
            </a:r>
            <a:r>
              <a:rPr lang="en-US" altLang="zh-TW" sz="8900" dirty="0" smtClean="0"/>
              <a:t/>
            </a:r>
            <a:br>
              <a:rPr lang="en-US" altLang="zh-TW" sz="8900" dirty="0" smtClean="0"/>
            </a:br>
            <a:r>
              <a:rPr lang="zh-TW" altLang="en-US" sz="8900" dirty="0" smtClean="0"/>
              <a:t>挺好的政黨</a:t>
            </a:r>
            <a:endParaRPr lang="zh-TW" altLang="en-US" sz="89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我們先公布前面問題的答案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今年你會拿到三張選票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總統票</a:t>
            </a:r>
            <a:r>
              <a:rPr lang="en-US" altLang="zh-TW" dirty="0" smtClean="0"/>
              <a:t>:</a:t>
            </a:r>
            <a:r>
              <a:rPr lang="zh-TW" altLang="en-US" dirty="0" smtClean="0"/>
              <a:t>投人頭的總統票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立委票</a:t>
            </a:r>
            <a:r>
              <a:rPr lang="en-US" altLang="zh-TW" dirty="0" smtClean="0"/>
              <a:t>:</a:t>
            </a:r>
            <a:r>
              <a:rPr lang="zh-TW" altLang="en-US" dirty="0" smtClean="0"/>
              <a:t>投人頭的立委票</a:t>
            </a:r>
            <a:endParaRPr lang="en-US" altLang="zh-TW" dirty="0" smtClean="0"/>
          </a:p>
          <a:p>
            <a:pPr>
              <a:buNone/>
            </a:pPr>
            <a:r>
              <a:rPr lang="en-US" altLang="zh-TW" sz="5400" dirty="0" smtClean="0"/>
              <a:t>3.</a:t>
            </a:r>
            <a:r>
              <a:rPr lang="zh-TW" altLang="en-US" sz="5400" dirty="0" smtClean="0"/>
              <a:t>政黨票</a:t>
            </a:r>
            <a:r>
              <a:rPr lang="en-US" altLang="zh-TW" sz="5400" dirty="0" smtClean="0"/>
              <a:t>:</a:t>
            </a:r>
            <a:r>
              <a:rPr lang="zh-TW" altLang="en-US" sz="5400" dirty="0" smtClean="0"/>
              <a:t>投政黨的政黨票</a:t>
            </a:r>
            <a:endParaRPr lang="en-US" altLang="zh-TW" sz="5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那甚麼是政黨票呢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解釋政黨票之前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先解釋立法委員的種類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945</Words>
  <Application>Microsoft Office PowerPoint</Application>
  <PresentationFormat>如螢幕大小 (4:3)</PresentationFormat>
  <Paragraphs>99</Paragraphs>
  <Slides>54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58" baseType="lpstr">
      <vt:lpstr>新細明體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政黨票的故事</vt:lpstr>
      <vt:lpstr>我們先公布前面問題的答案</vt:lpstr>
      <vt:lpstr>今年你會拿到三張選票</vt:lpstr>
      <vt:lpstr>那甚麼是政黨票呢?</vt:lpstr>
      <vt:lpstr>解釋政黨票之前 先解釋立法委員的種類</vt:lpstr>
      <vt:lpstr>立法委員有三種  </vt:lpstr>
      <vt:lpstr>2016我們應選出 113席立委 </vt:lpstr>
      <vt:lpstr>區域立委73席</vt:lpstr>
      <vt:lpstr>原住民立委6席</vt:lpstr>
      <vt:lpstr>不分區立委34席</vt:lpstr>
      <vt:lpstr>而原住民立委和區域立委</vt:lpstr>
      <vt:lpstr>政黨票</vt:lpstr>
      <vt:lpstr>投政黨票=選全國不分區立委</vt:lpstr>
      <vt:lpstr> 你投下的政黨票會決定各政黨能分配幾席不分區立委</vt:lpstr>
      <vt:lpstr>假設全國有A、B、C三黨</vt:lpstr>
      <vt:lpstr>在這次大選 A黨得了58％選票 B黨得了39％選票 C黨得了3％選票</vt:lpstr>
      <vt:lpstr>用不分區34席乘上各黨的得票比例</vt:lpstr>
      <vt:lpstr>Ａ黨３４ｘ５８％＝１９.７２＝２０席 Ｂ黨３４ｘ３９％＝１３.２６＝１３席 Ｃ黨３４ｘ３％＝１.０２＝１席</vt:lpstr>
      <vt:lpstr>看起來頗公平的  但是，這裡面有一個 ５％的限制</vt:lpstr>
      <vt:lpstr>如果某個政黨的政黨票沒有過５％ 就連一席不分區也沒有 Ａ黨３４ｘ５９.５％＝２０.３＝２０席 Ｂ黨３４ｘ４０.５％＝１３.７７＝１３席＋１ Ｃ黨３４ｘ３％＝１.０２＝0席 </vt:lpstr>
      <vt:lpstr>這是幾%能得的席次</vt:lpstr>
      <vt:lpstr>5%聽起來還好啊，</vt:lpstr>
      <vt:lpstr>對於小黨而言 實際上就是這麼難</vt:lpstr>
      <vt:lpstr>在2008年 台灣第一次實行政黨票</vt:lpstr>
      <vt:lpstr>只有阿國和阿民過5%的門檻</vt:lpstr>
      <vt:lpstr>到了2012年， 其他小黨們還算有進步</vt:lpstr>
      <vt:lpstr>除了阿國、阿民之外</vt:lpstr>
      <vt:lpstr>阿聯和阿親分別拿了9%和5% 總共拿了5席</vt:lpstr>
      <vt:lpstr>PowerPoint 簡報</vt:lpstr>
      <vt:lpstr>PowerPoint 簡報</vt:lpstr>
      <vt:lpstr>5％的限制，影響了小黨發展機會，也侵害了公民的參政權力，造成『票票不等值』選制不公的現象。 </vt:lpstr>
      <vt:lpstr>政黨票不只選出人</vt:lpstr>
      <vt:lpstr> 政黨獲得的每一張政黨票 會變成每年50塊的政黨補助 這叫做「選舉補助款」</vt:lpstr>
      <vt:lpstr>但「選舉補助款」也有3.5％的限制</vt:lpstr>
      <vt:lpstr>在今年一月，立法院三讀通過，將選舉補助款，從5%下修到3.5%</vt:lpstr>
      <vt:lpstr>但對於小黨，門檻還是太高。</vt:lpstr>
      <vt:lpstr>門檻雖下降，但仍不夠低，以國外案例來說，德國為○．五％、法國為一％，</vt:lpstr>
      <vt:lpstr>高門檻的選舉補助款只是增加各黨之間的貧富差距</vt:lpstr>
      <vt:lpstr>2008年，兩大黨共領走了17億的選舉補助款 阿國總共領了10億 阿民總共領了7.2億</vt:lpstr>
      <vt:lpstr>2012年，兩大黨共領走了20億的選舉補助款! 阿國總共領了11億 阿民總共領了9億 </vt:lpstr>
      <vt:lpstr>2012年，拿到23萬票，贏過新黨的綠黨，卻無法獲得任何的政黨補助款。 </vt:lpstr>
      <vt:lpstr>PowerPoint 簡報</vt:lpstr>
      <vt:lpstr>甚至還有一些政黨票的流言</vt:lpstr>
      <vt:lpstr>拜託!沒有這回事</vt:lpstr>
      <vt:lpstr>PowerPoint 簡報</vt:lpstr>
      <vt:lpstr>政黨票，我還有甚麼選擇呢?</vt:lpstr>
      <vt:lpstr>我們要的國會立委的想像 其實很單純</vt:lpstr>
      <vt:lpstr>我們要的是為我們臺灣土地和人民著想的立委</vt:lpstr>
      <vt:lpstr>而不是</vt:lpstr>
      <vt:lpstr>選舉就是要 挺好的人選 挺好的政黨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政黨票的故事</dc:title>
  <dc:creator>user</dc:creator>
  <cp:lastModifiedBy>admin</cp:lastModifiedBy>
  <cp:revision>17</cp:revision>
  <dcterms:created xsi:type="dcterms:W3CDTF">2015-09-24T06:56:54Z</dcterms:created>
  <dcterms:modified xsi:type="dcterms:W3CDTF">2015-10-15T06:08:23Z</dcterms:modified>
</cp:coreProperties>
</file>